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956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31A7D-28FD-463D-94DA-8AE16248AE38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3CD12-13D2-4BFB-B884-723451B9CC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ar-MA" sz="5400" b="1" dirty="0" smtClean="0"/>
              <a:t>   الحماية الدولية لحقوق الإنسان والواقع الدولي المعيش</a:t>
            </a:r>
            <a:endParaRPr lang="fr-FR" sz="54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MA" sz="4000" b="1" dirty="0" err="1" smtClean="0">
                <a:solidFill>
                  <a:schemeClr val="tx2"/>
                </a:solidFill>
              </a:rPr>
              <a:t>تقديم </a:t>
            </a:r>
            <a:r>
              <a:rPr lang="ar-MA" sz="4000" b="1" dirty="0" smtClean="0">
                <a:solidFill>
                  <a:schemeClr val="tx2"/>
                </a:solidFill>
              </a:rPr>
              <a:t>: الدكتور </a:t>
            </a:r>
            <a:r>
              <a:rPr lang="ar-MA" sz="4000" b="1" dirty="0" err="1" smtClean="0">
                <a:solidFill>
                  <a:schemeClr val="tx2"/>
                </a:solidFill>
              </a:rPr>
              <a:t>تمازي</a:t>
            </a:r>
            <a:r>
              <a:rPr lang="ar-MA" sz="4000" b="1" dirty="0" smtClean="0">
                <a:solidFill>
                  <a:schemeClr val="tx2"/>
                </a:solidFill>
              </a:rPr>
              <a:t> مولاي الحسن   </a:t>
            </a:r>
            <a:endParaRPr lang="fr-FR" sz="4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MA" b="1" dirty="0" err="1" smtClean="0">
                <a:solidFill>
                  <a:schemeClr val="tx2"/>
                </a:solidFill>
              </a:rPr>
              <a:t>2 </a:t>
            </a:r>
            <a:r>
              <a:rPr lang="ar-MA" b="1" dirty="0" smtClean="0">
                <a:solidFill>
                  <a:schemeClr val="tx2"/>
                </a:solidFill>
              </a:rPr>
              <a:t>– العهد الدولي للحقوق المدنية والسياسية</a:t>
            </a:r>
            <a:br>
              <a:rPr lang="ar-MA" b="1" dirty="0" smtClean="0">
                <a:solidFill>
                  <a:schemeClr val="tx2"/>
                </a:solidFill>
              </a:rPr>
            </a:br>
            <a:r>
              <a:rPr lang="ar-MA" b="1" dirty="0" err="1" smtClean="0">
                <a:solidFill>
                  <a:schemeClr val="tx2"/>
                </a:solidFill>
              </a:rPr>
              <a:t>23 </a:t>
            </a:r>
            <a:r>
              <a:rPr lang="ar-MA" b="1" dirty="0" smtClean="0">
                <a:solidFill>
                  <a:schemeClr val="tx2"/>
                </a:solidFill>
              </a:rPr>
              <a:t>/ </a:t>
            </a:r>
            <a:r>
              <a:rPr lang="ar-MA" b="1" dirty="0" err="1" smtClean="0">
                <a:solidFill>
                  <a:schemeClr val="tx2"/>
                </a:solidFill>
              </a:rPr>
              <a:t>03 </a:t>
            </a:r>
            <a:r>
              <a:rPr lang="ar-MA" b="1" dirty="0" smtClean="0">
                <a:solidFill>
                  <a:schemeClr val="tx2"/>
                </a:solidFill>
              </a:rPr>
              <a:t>/ 1976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8172400" cy="4525963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ar-MA" sz="4600" b="1" dirty="0" err="1" smtClean="0"/>
              <a:t>أ </a:t>
            </a:r>
            <a:r>
              <a:rPr lang="ar-MA" sz="4600" b="1" dirty="0" smtClean="0"/>
              <a:t>– مضمون </a:t>
            </a:r>
            <a:r>
              <a:rPr lang="ar-MA" sz="4600" b="1" dirty="0" err="1" smtClean="0"/>
              <a:t>العهد :</a:t>
            </a:r>
            <a:r>
              <a:rPr lang="ar-MA" sz="4600" b="1" dirty="0" smtClean="0"/>
              <a:t> </a:t>
            </a:r>
          </a:p>
          <a:p>
            <a:pPr algn="ctr">
              <a:buNone/>
            </a:pPr>
            <a:r>
              <a:rPr lang="ar-MA" b="1" dirty="0" err="1" smtClean="0"/>
              <a:t>=</a:t>
            </a:r>
            <a:endParaRPr lang="ar-MA" b="1" dirty="0" smtClean="0"/>
          </a:p>
          <a:p>
            <a:pPr algn="ctr">
              <a:buNone/>
            </a:pPr>
            <a:r>
              <a:rPr lang="ar-MA" b="1" dirty="0" smtClean="0"/>
              <a:t>كل الحقوق المدنية والسياسية الواردة في الإعلان العالمي بشكل جد مفصل</a:t>
            </a:r>
          </a:p>
          <a:p>
            <a:pPr algn="ctr">
              <a:buNone/>
            </a:pPr>
            <a:r>
              <a:rPr lang="ar-MA" b="1" dirty="0" err="1" smtClean="0"/>
              <a:t>+</a:t>
            </a:r>
            <a:endParaRPr lang="ar-MA" b="1" dirty="0" smtClean="0"/>
          </a:p>
          <a:p>
            <a:pPr algn="ctr">
              <a:buNone/>
            </a:pPr>
            <a:r>
              <a:rPr lang="ar-MA" b="1" dirty="0" smtClean="0"/>
              <a:t>بعض الحقوق غير الواردة في </a:t>
            </a:r>
            <a:r>
              <a:rPr lang="ar-MA" b="1" dirty="0" err="1" smtClean="0"/>
              <a:t>الإعلان  :</a:t>
            </a:r>
            <a:endParaRPr lang="ar-MA" b="1" dirty="0" smtClean="0"/>
          </a:p>
          <a:p>
            <a:pPr algn="ctr">
              <a:buNone/>
            </a:pPr>
            <a:endParaRPr lang="ar-MA" b="1" dirty="0" smtClean="0"/>
          </a:p>
          <a:p>
            <a:pPr algn="ctr">
              <a:buNone/>
            </a:pPr>
            <a:r>
              <a:rPr lang="ar-MA" b="1" dirty="0" smtClean="0"/>
              <a:t>{ </a:t>
            </a:r>
            <a:r>
              <a:rPr lang="ar-MA" sz="2600" b="1" dirty="0" smtClean="0"/>
              <a:t>حق تقرير </a:t>
            </a:r>
            <a:r>
              <a:rPr lang="ar-MA" sz="2600" b="1" dirty="0" err="1" smtClean="0"/>
              <a:t>المصير </a:t>
            </a:r>
            <a:r>
              <a:rPr lang="ar-MA" sz="2600" b="1" dirty="0" smtClean="0"/>
              <a:t>، حقوق الأقليات </a:t>
            </a:r>
          </a:p>
          <a:p>
            <a:pPr algn="ctr">
              <a:buNone/>
            </a:pPr>
            <a:r>
              <a:rPr lang="ar-MA" sz="2600" b="1" dirty="0" smtClean="0"/>
              <a:t>عدم جواز حبس الشخص لعدم الوفاء بالتزام </a:t>
            </a:r>
            <a:r>
              <a:rPr lang="ar-MA" sz="2600" b="1" dirty="0" err="1" smtClean="0"/>
              <a:t>تعاقدي </a:t>
            </a:r>
            <a:r>
              <a:rPr lang="ar-MA" sz="2600" b="1" dirty="0" smtClean="0"/>
              <a:t>، حقوق المجردين من </a:t>
            </a:r>
            <a:r>
              <a:rPr lang="ar-MA" sz="2600" b="1" dirty="0" err="1" smtClean="0"/>
              <a:t>حقوقهم </a:t>
            </a:r>
            <a:r>
              <a:rPr lang="ar-MA" sz="2600" b="1" dirty="0" smtClean="0"/>
              <a:t>، حق الطفل في الجنسية والرعاية </a:t>
            </a:r>
          </a:p>
          <a:p>
            <a:pPr algn="ctr">
              <a:buNone/>
            </a:pPr>
            <a:r>
              <a:rPr lang="ar-MA" sz="2600" b="1" dirty="0" smtClean="0"/>
              <a:t>عدم جواز طرد الأجنبي إلا وفق ضوابط </a:t>
            </a:r>
            <a:r>
              <a:rPr lang="ar-MA" sz="2600" b="1" dirty="0" err="1" smtClean="0"/>
              <a:t>قانونية </a:t>
            </a:r>
            <a:r>
              <a:rPr lang="ar-MA" sz="2600" b="1" dirty="0" smtClean="0"/>
              <a:t>، حظر كل اشكال الدعاية </a:t>
            </a:r>
            <a:r>
              <a:rPr lang="ar-MA" sz="2600" b="1" dirty="0" err="1" smtClean="0"/>
              <a:t>للحرب </a:t>
            </a:r>
            <a:r>
              <a:rPr lang="ar-MA" sz="2600" b="1" dirty="0" smtClean="0"/>
              <a:t>، العنصرية </a:t>
            </a:r>
            <a:r>
              <a:rPr lang="ar-MA" sz="2600" b="1" dirty="0" err="1" smtClean="0"/>
              <a:t>والكراهية </a:t>
            </a:r>
            <a:r>
              <a:rPr lang="ar-MA" sz="2600" b="1" dirty="0" smtClean="0"/>
              <a:t>، وازدراء </a:t>
            </a:r>
            <a:r>
              <a:rPr lang="ar-MA" sz="2600" b="1" dirty="0" err="1" smtClean="0"/>
              <a:t>الأديان </a:t>
            </a:r>
            <a:r>
              <a:rPr lang="ar-MA" sz="3300" b="1" dirty="0" err="1" smtClean="0"/>
              <a:t>}</a:t>
            </a:r>
            <a:r>
              <a:rPr lang="ar-MA" sz="3300" b="1" dirty="0" smtClean="0"/>
              <a:t> </a:t>
            </a:r>
          </a:p>
          <a:p>
            <a:pPr algn="ctr">
              <a:buNone/>
            </a:pPr>
            <a:r>
              <a:rPr lang="ar-MA" b="1" dirty="0" smtClean="0"/>
              <a:t> </a:t>
            </a:r>
            <a:r>
              <a:rPr lang="ar-MA" sz="4600" b="1" dirty="0" err="1" smtClean="0"/>
              <a:t>-</a:t>
            </a:r>
            <a:r>
              <a:rPr lang="ar-MA" sz="4600" b="1" dirty="0" smtClean="0"/>
              <a:t> </a:t>
            </a:r>
          </a:p>
          <a:p>
            <a:pPr algn="ctr">
              <a:buNone/>
            </a:pPr>
            <a:r>
              <a:rPr lang="ar-MA" sz="3100" b="1" dirty="0" smtClean="0"/>
              <a:t>بعض الحقوق الواردة في الإعلان </a:t>
            </a:r>
            <a:r>
              <a:rPr lang="ar-MA" sz="3100" b="1" dirty="0" err="1" smtClean="0"/>
              <a:t>العالمي   :</a:t>
            </a:r>
            <a:r>
              <a:rPr lang="ar-MA" sz="3100" b="1" dirty="0" smtClean="0"/>
              <a:t> </a:t>
            </a:r>
          </a:p>
          <a:p>
            <a:pPr algn="ctr">
              <a:buNone/>
            </a:pPr>
            <a:endParaRPr lang="ar-MA" sz="3100" b="1" dirty="0" smtClean="0"/>
          </a:p>
          <a:p>
            <a:pPr algn="ctr">
              <a:buNone/>
            </a:pPr>
            <a:r>
              <a:rPr lang="ar-MA" sz="2600" b="1" dirty="0" smtClean="0"/>
              <a:t>حق </a:t>
            </a:r>
            <a:r>
              <a:rPr lang="ar-MA" sz="2600" b="1" dirty="0" err="1" smtClean="0"/>
              <a:t>الملكية </a:t>
            </a:r>
            <a:r>
              <a:rPr lang="ar-MA" sz="2600" b="1" dirty="0" smtClean="0"/>
              <a:t>، حق </a:t>
            </a:r>
            <a:r>
              <a:rPr lang="ar-MA" sz="2600" b="1" dirty="0" err="1" smtClean="0"/>
              <a:t>اللجوء </a:t>
            </a:r>
            <a:r>
              <a:rPr lang="ar-MA" sz="2600" b="1" dirty="0" smtClean="0"/>
              <a:t>، حق </a:t>
            </a:r>
            <a:r>
              <a:rPr lang="ar-MA" sz="2600" b="1" dirty="0" err="1" smtClean="0"/>
              <a:t>الجنسية </a:t>
            </a:r>
            <a:r>
              <a:rPr lang="ar-MA" sz="2600" b="1" dirty="0" smtClean="0"/>
              <a:t>{ جاء قاصرا على </a:t>
            </a:r>
            <a:r>
              <a:rPr lang="ar-MA" sz="2600" b="1" dirty="0" err="1" smtClean="0"/>
              <a:t>الأطفال }</a:t>
            </a:r>
            <a:r>
              <a:rPr lang="ar-MA" sz="2600" b="1" dirty="0" smtClean="0"/>
              <a:t> </a:t>
            </a:r>
          </a:p>
          <a:p>
            <a:pPr algn="ctr">
              <a:buNone/>
            </a:pPr>
            <a:r>
              <a:rPr lang="ar-MA" b="1" dirty="0" smtClean="0"/>
              <a:t>                      </a:t>
            </a:r>
            <a:endParaRPr lang="fr-FR" b="1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787208" cy="4525963"/>
          </a:xfrm>
        </p:spPr>
        <p:txBody>
          <a:bodyPr/>
          <a:lstStyle/>
          <a:p>
            <a:pPr algn="ctr">
              <a:buNone/>
            </a:pPr>
            <a:r>
              <a:rPr lang="ar-MA" b="1" dirty="0" err="1" smtClean="0"/>
              <a:t>ب </a:t>
            </a:r>
            <a:r>
              <a:rPr lang="ar-MA" b="1" dirty="0" smtClean="0"/>
              <a:t>– جواز تقييد </a:t>
            </a:r>
            <a:r>
              <a:rPr lang="ar-MA" b="1" dirty="0" err="1" smtClean="0"/>
              <a:t>الحقوق :</a:t>
            </a:r>
            <a:r>
              <a:rPr lang="ar-MA" b="1" dirty="0" smtClean="0"/>
              <a:t> </a:t>
            </a:r>
          </a:p>
          <a:p>
            <a:pPr algn="ctr">
              <a:buNone/>
            </a:pPr>
            <a:endParaRPr lang="ar-MA" b="1" dirty="0" smtClean="0"/>
          </a:p>
          <a:p>
            <a:pPr algn="ctr">
              <a:buNone/>
            </a:pPr>
            <a:r>
              <a:rPr lang="ar-MA" sz="2400" b="1" dirty="0" smtClean="0"/>
              <a:t>وفقا للمادة الرابعة في حالة الطوارئ الاستثنائية </a:t>
            </a:r>
          </a:p>
          <a:p>
            <a:pPr algn="ctr">
              <a:buNone/>
            </a:pPr>
            <a:r>
              <a:rPr lang="ar-MA" sz="2400" b="1" dirty="0" err="1" smtClean="0"/>
              <a:t>-</a:t>
            </a:r>
            <a:r>
              <a:rPr lang="ar-MA" sz="2400" b="1" dirty="0" smtClean="0"/>
              <a:t> </a:t>
            </a:r>
          </a:p>
          <a:p>
            <a:pPr algn="ctr">
              <a:buNone/>
            </a:pPr>
            <a:r>
              <a:rPr lang="ar-MA" sz="2400" b="1" dirty="0" smtClean="0"/>
              <a:t>بعض الحقوق </a:t>
            </a:r>
            <a:r>
              <a:rPr lang="ar-MA" sz="2400" b="1" dirty="0" err="1" smtClean="0"/>
              <a:t>ك :</a:t>
            </a:r>
            <a:r>
              <a:rPr lang="ar-MA" sz="2400" b="1" dirty="0" smtClean="0"/>
              <a:t> </a:t>
            </a:r>
          </a:p>
          <a:p>
            <a:pPr algn="ctr">
              <a:buNone/>
            </a:pPr>
            <a:r>
              <a:rPr lang="ar-MA" sz="1600" b="1" dirty="0" smtClean="0"/>
              <a:t>     حق </a:t>
            </a:r>
            <a:r>
              <a:rPr lang="ar-MA" sz="1600" b="1" dirty="0" err="1" smtClean="0"/>
              <a:t>الحياة </a:t>
            </a:r>
            <a:r>
              <a:rPr lang="ar-MA" sz="1600" b="1" dirty="0" smtClean="0"/>
              <a:t>، الحق في عدم الخضوع للتعذيب أو المعاملة القاسية او </a:t>
            </a:r>
            <a:r>
              <a:rPr lang="ar-MA" sz="1600" b="1" dirty="0" err="1" smtClean="0"/>
              <a:t>الإسترقاق</a:t>
            </a:r>
            <a:r>
              <a:rPr lang="ar-MA" sz="1600" b="1" dirty="0" smtClean="0"/>
              <a:t> ، لا جريمة ولا عقوبة إلا </a:t>
            </a:r>
            <a:r>
              <a:rPr lang="ar-MA" sz="1600" b="1" dirty="0" err="1" smtClean="0"/>
              <a:t>بنص </a:t>
            </a:r>
            <a:r>
              <a:rPr lang="ar-MA" sz="1600" b="1" dirty="0" smtClean="0"/>
              <a:t>، عدم رجعية </a:t>
            </a:r>
            <a:r>
              <a:rPr lang="ar-MA" sz="1600" b="1" dirty="0" err="1" smtClean="0"/>
              <a:t>القوانين ،</a:t>
            </a:r>
            <a:r>
              <a:rPr lang="ar-MA" sz="1600" b="1" dirty="0" smtClean="0"/>
              <a:t> </a:t>
            </a:r>
          </a:p>
          <a:p>
            <a:pPr algn="ctr">
              <a:buNone/>
            </a:pPr>
            <a:r>
              <a:rPr lang="ar-MA" sz="1600" b="1" dirty="0" smtClean="0"/>
              <a:t>الحق في حرية الفكر والوجدان </a:t>
            </a:r>
            <a:r>
              <a:rPr lang="ar-MA" sz="1600" b="1" dirty="0" err="1" smtClean="0"/>
              <a:t>والدين ..</a:t>
            </a:r>
            <a:r>
              <a:rPr lang="ar-MA" sz="1400" b="1" dirty="0" err="1" smtClean="0"/>
              <a:t>.</a:t>
            </a:r>
            <a:r>
              <a:rPr lang="ar-MA" sz="1400" b="1" dirty="0" smtClean="0"/>
              <a:t> </a:t>
            </a:r>
            <a:endParaRPr lang="fr-FR" sz="2400" b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MA" b="1" dirty="0" err="1" smtClean="0"/>
              <a:t>ج </a:t>
            </a:r>
            <a:r>
              <a:rPr lang="ar-MA" b="1" dirty="0" smtClean="0"/>
              <a:t>– آليات الرقابة الدولية على تنفيذ العهد       </a:t>
            </a:r>
          </a:p>
          <a:p>
            <a:pPr algn="ctr">
              <a:buNone/>
            </a:pPr>
            <a:r>
              <a:rPr lang="ar-MA" b="1" dirty="0" smtClean="0"/>
              <a:t> </a:t>
            </a:r>
          </a:p>
          <a:p>
            <a:pPr>
              <a:buNone/>
            </a:pPr>
            <a:r>
              <a:rPr lang="ar-MA" b="1" dirty="0" smtClean="0"/>
              <a:t>       </a:t>
            </a:r>
          </a:p>
          <a:p>
            <a:pPr>
              <a:buNone/>
            </a:pPr>
            <a:endParaRPr lang="ar-MA" b="1" dirty="0" smtClean="0"/>
          </a:p>
          <a:p>
            <a:pPr>
              <a:buNone/>
            </a:pPr>
            <a:endParaRPr lang="ar-MA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2915816" y="2780928"/>
            <a:ext cx="23042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/>
              <a:t>رقابة الأجهزة الدولية </a:t>
            </a:r>
            <a:endParaRPr lang="fr-FR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2915816" y="3645024"/>
            <a:ext cx="23042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/>
              <a:t>نظام الشكاوى </a:t>
            </a:r>
            <a:endParaRPr lang="fr-FR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2915816" y="4581128"/>
            <a:ext cx="23762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/>
              <a:t>نظام التظلمات الفردية</a:t>
            </a:r>
            <a:endParaRPr lang="fr-FR" sz="2400" b="1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MA" dirty="0" err="1" smtClean="0"/>
              <a:t>3</a:t>
            </a:r>
            <a:r>
              <a:rPr lang="ar-MA" sz="3600" b="1" dirty="0" err="1" smtClean="0"/>
              <a:t> </a:t>
            </a:r>
            <a:r>
              <a:rPr lang="ar-MA" sz="3600" b="1" dirty="0" smtClean="0"/>
              <a:t>– العهد الدولي للحقوق </a:t>
            </a:r>
            <a:r>
              <a:rPr lang="ar-MA" sz="3600" b="1" dirty="0" err="1" smtClean="0"/>
              <a:t>الاقتصادية </a:t>
            </a:r>
            <a:r>
              <a:rPr lang="ar-MA" sz="3600" b="1" dirty="0" smtClean="0"/>
              <a:t>، الاجتماعية والثقافية </a:t>
            </a:r>
            <a:br>
              <a:rPr lang="ar-MA" sz="3600" b="1" dirty="0" smtClean="0"/>
            </a:br>
            <a:r>
              <a:rPr lang="ar-MA" sz="3600" b="1" dirty="0" err="1" smtClean="0"/>
              <a:t>03 </a:t>
            </a:r>
            <a:r>
              <a:rPr lang="ar-MA" sz="3600" b="1" dirty="0" smtClean="0"/>
              <a:t>/ </a:t>
            </a:r>
            <a:r>
              <a:rPr lang="ar-MA" sz="3600" b="1" dirty="0" err="1" smtClean="0"/>
              <a:t>01 </a:t>
            </a:r>
            <a:r>
              <a:rPr lang="ar-MA" sz="3600" b="1" dirty="0" smtClean="0"/>
              <a:t>/ 1976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MA" b="1" dirty="0" err="1" smtClean="0"/>
              <a:t>أ </a:t>
            </a:r>
            <a:r>
              <a:rPr lang="ar-MA" b="1" dirty="0" smtClean="0"/>
              <a:t>– مضمون العهد </a:t>
            </a:r>
          </a:p>
          <a:p>
            <a:pPr algn="ctr">
              <a:buNone/>
            </a:pPr>
            <a:r>
              <a:rPr lang="ar-MA" b="1" dirty="0" err="1" smtClean="0"/>
              <a:t>=</a:t>
            </a:r>
            <a:endParaRPr lang="ar-MA" b="1" dirty="0" smtClean="0"/>
          </a:p>
          <a:p>
            <a:pPr algn="ctr">
              <a:buNone/>
            </a:pPr>
            <a:r>
              <a:rPr lang="ar-MA" sz="2400" b="1" dirty="0" smtClean="0"/>
              <a:t>نفس الحقوق المشار إليها في الاعلان العالمي مع بعض التفصيلات</a:t>
            </a:r>
          </a:p>
          <a:p>
            <a:pPr algn="ctr">
              <a:buNone/>
            </a:pPr>
            <a:r>
              <a:rPr lang="ar-MA" sz="2400" b="1" dirty="0" err="1" smtClean="0"/>
              <a:t>+</a:t>
            </a:r>
            <a:endParaRPr lang="ar-MA" sz="2400" b="1" dirty="0" smtClean="0"/>
          </a:p>
          <a:p>
            <a:pPr algn="ctr">
              <a:buNone/>
            </a:pPr>
            <a:r>
              <a:rPr lang="ar-MA" sz="2400" b="1" dirty="0" smtClean="0"/>
              <a:t>بعض </a:t>
            </a:r>
            <a:r>
              <a:rPr lang="ar-MA" sz="2400" b="1" dirty="0" err="1" smtClean="0"/>
              <a:t>الحقوق </a:t>
            </a:r>
            <a:r>
              <a:rPr lang="ar-MA" sz="2400" b="1" dirty="0" smtClean="0"/>
              <a:t>: ك حق </a:t>
            </a:r>
            <a:r>
              <a:rPr lang="ar-MA" sz="2400" b="1" dirty="0" err="1" smtClean="0"/>
              <a:t>الاضراب </a:t>
            </a:r>
            <a:r>
              <a:rPr lang="ar-MA" sz="2400" b="1" dirty="0" smtClean="0"/>
              <a:t>، حق تقرير المصير</a:t>
            </a:r>
          </a:p>
          <a:p>
            <a:pPr>
              <a:buNone/>
            </a:pPr>
            <a:r>
              <a:rPr lang="ar-MA" b="1" dirty="0" smtClean="0"/>
              <a:t>                      </a:t>
            </a:r>
            <a:endParaRPr lang="fr-FR" b="1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MA" b="1" dirty="0" smtClean="0"/>
              <a:t>       </a:t>
            </a:r>
            <a:r>
              <a:rPr lang="ar-MA" b="1" dirty="0" err="1" smtClean="0"/>
              <a:t>ب </a:t>
            </a:r>
            <a:r>
              <a:rPr lang="ar-MA" b="1" dirty="0" smtClean="0"/>
              <a:t>– طبيعة الالتزامات القانونية المتمخضة عن العهد</a:t>
            </a:r>
          </a:p>
          <a:p>
            <a:pPr algn="ctr">
              <a:buNone/>
            </a:pPr>
            <a:r>
              <a:rPr lang="ar-MA" b="1" dirty="0" smtClean="0"/>
              <a:t>     </a:t>
            </a:r>
            <a:r>
              <a:rPr lang="ar-MA" sz="3600" b="1" dirty="0" err="1" smtClean="0"/>
              <a:t>=</a:t>
            </a:r>
            <a:r>
              <a:rPr lang="ar-MA" sz="3600" dirty="0" smtClean="0"/>
              <a:t> </a:t>
            </a:r>
            <a:r>
              <a:rPr lang="ar-MA" sz="1600" b="1" dirty="0" smtClean="0"/>
              <a:t>  </a:t>
            </a:r>
          </a:p>
          <a:p>
            <a:pPr algn="ctr">
              <a:buNone/>
            </a:pPr>
            <a:endParaRPr lang="ar-MA" sz="1600" b="1" dirty="0" smtClean="0"/>
          </a:p>
          <a:p>
            <a:pPr algn="ctr">
              <a:buNone/>
            </a:pPr>
            <a:r>
              <a:rPr lang="ar-MA" sz="1600" b="1" dirty="0" smtClean="0"/>
              <a:t>   </a:t>
            </a:r>
          </a:p>
          <a:p>
            <a:pPr algn="ctr">
              <a:buNone/>
            </a:pPr>
            <a:endParaRPr lang="ar-MA" sz="1600" b="1" dirty="0" smtClean="0"/>
          </a:p>
          <a:p>
            <a:pPr algn="ctr">
              <a:buNone/>
            </a:pPr>
            <a:endParaRPr lang="ar-MA" sz="1600" b="1" dirty="0" smtClean="0"/>
          </a:p>
          <a:p>
            <a:pPr algn="r">
              <a:buNone/>
            </a:pPr>
            <a:r>
              <a:rPr lang="ar-MA" sz="1600" b="1" dirty="0" smtClean="0"/>
              <a:t>              التزامات </a:t>
            </a:r>
            <a:r>
              <a:rPr lang="ar-MA" sz="1600" b="1" dirty="0" err="1" smtClean="0"/>
              <a:t>تدريجية </a:t>
            </a:r>
            <a:r>
              <a:rPr lang="ar-MA" sz="1600" b="1" dirty="0" smtClean="0"/>
              <a:t>{ المادة 2 ف </a:t>
            </a:r>
            <a:r>
              <a:rPr lang="ar-MA" sz="1600" b="1" dirty="0" err="1" smtClean="0"/>
              <a:t>1 </a:t>
            </a:r>
            <a:r>
              <a:rPr lang="ar-MA" sz="1600" b="1" dirty="0" smtClean="0"/>
              <a:t>}                             بعض الالتزامات تكون فورية مادام أن تنفيذها </a:t>
            </a:r>
          </a:p>
          <a:p>
            <a:pPr algn="r">
              <a:buNone/>
            </a:pPr>
            <a:r>
              <a:rPr lang="ar-MA" sz="1600" b="1" dirty="0" smtClean="0"/>
              <a:t>          = التزامات ببذل عناية لا بتحقيق غاية                                  لا يتطلب موارد </a:t>
            </a:r>
            <a:r>
              <a:rPr lang="ar-MA" sz="1600" b="1" dirty="0" err="1" smtClean="0"/>
              <a:t>اقتصادية </a:t>
            </a:r>
            <a:r>
              <a:rPr lang="ar-MA" sz="1600" b="1" dirty="0" smtClean="0"/>
              <a:t>{ التزامات بتحقيق    </a:t>
            </a:r>
          </a:p>
          <a:p>
            <a:pPr algn="r">
              <a:buNone/>
            </a:pPr>
            <a:r>
              <a:rPr lang="ar-MA" sz="1600" b="1" dirty="0" smtClean="0"/>
              <a:t>             أي وفقا للموارد المتاحة                                                    </a:t>
            </a:r>
            <a:r>
              <a:rPr lang="ar-MA" sz="1600" b="1" dirty="0" err="1" smtClean="0"/>
              <a:t>غاية }</a:t>
            </a:r>
            <a:endParaRPr lang="ar-MA" sz="1600" b="1" dirty="0" smtClean="0"/>
          </a:p>
          <a:p>
            <a:pPr algn="r">
              <a:buNone/>
            </a:pPr>
            <a:r>
              <a:rPr lang="ar-MA" sz="1600" b="1" dirty="0" smtClean="0"/>
              <a:t>                                                                                      </a:t>
            </a:r>
            <a:r>
              <a:rPr lang="ar-MA" sz="1600" b="1" dirty="0" err="1" smtClean="0"/>
              <a:t>مثلا </a:t>
            </a:r>
            <a:r>
              <a:rPr lang="ar-MA" sz="1600" b="1" dirty="0" smtClean="0"/>
              <a:t>: التمتع بالحقوق دون </a:t>
            </a:r>
            <a:r>
              <a:rPr lang="ar-MA" sz="1600" b="1" dirty="0" err="1" smtClean="0"/>
              <a:t>تمييز </a:t>
            </a:r>
            <a:r>
              <a:rPr lang="ar-MA" sz="1600" b="1" dirty="0" smtClean="0"/>
              <a:t>+ احترام</a:t>
            </a:r>
          </a:p>
          <a:p>
            <a:pPr>
              <a:buNone/>
            </a:pPr>
            <a:r>
              <a:rPr lang="ar-MA" sz="1600" b="1" dirty="0" smtClean="0"/>
              <a:t>                                             الحقوق المتعلقة بالحرية النقابية           </a:t>
            </a:r>
          </a:p>
          <a:p>
            <a:pPr>
              <a:buNone/>
            </a:pPr>
            <a:r>
              <a:rPr lang="ar-MA" sz="1600" b="1" dirty="0" smtClean="0"/>
              <a:t>حرية الآباء في اختيار مدارس ابنائهم     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355976" y="2636912"/>
            <a:ext cx="3456384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>
            <a:off x="1835696" y="2636912"/>
            <a:ext cx="2520280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468560" y="1700809"/>
            <a:ext cx="8830816" cy="44644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MA" b="1" dirty="0" err="1" smtClean="0"/>
              <a:t>ج </a:t>
            </a:r>
            <a:r>
              <a:rPr lang="ar-MA" b="1" dirty="0" smtClean="0"/>
              <a:t>– الرقابة الدولية على تنفيذ العهد </a:t>
            </a:r>
          </a:p>
          <a:p>
            <a:pPr algn="ctr">
              <a:buNone/>
            </a:pPr>
            <a:r>
              <a:rPr lang="ar-MA" b="1" dirty="0" smtClean="0"/>
              <a:t>      </a:t>
            </a:r>
            <a:r>
              <a:rPr lang="ar-MA" b="1" dirty="0" err="1" smtClean="0"/>
              <a:t>=</a:t>
            </a:r>
            <a:r>
              <a:rPr lang="ar-MA" b="1" dirty="0" smtClean="0"/>
              <a:t> </a:t>
            </a:r>
          </a:p>
          <a:p>
            <a:pPr algn="ctr">
              <a:buNone/>
            </a:pPr>
            <a:r>
              <a:rPr lang="ar-MA" sz="2400" b="1" dirty="0" smtClean="0"/>
              <a:t>الاعتماد على نظام التقارير الدورية من طرف الدول الاعضاء </a:t>
            </a:r>
          </a:p>
          <a:p>
            <a:pPr algn="ctr">
              <a:buNone/>
            </a:pPr>
            <a:r>
              <a:rPr lang="ar-MA" sz="2400" b="1" dirty="0" smtClean="0"/>
              <a:t>     </a:t>
            </a:r>
            <a:r>
              <a:rPr lang="ar-MA" b="1" dirty="0" smtClean="0"/>
              <a:t>                  </a:t>
            </a:r>
          </a:p>
          <a:p>
            <a:pPr algn="ctr">
              <a:buNone/>
            </a:pPr>
            <a:r>
              <a:rPr lang="ar-MA" sz="2400" b="1" dirty="0" smtClean="0"/>
              <a:t>المجلس الاقتصادي والاجتماعي عن طريق الأمين العام</a:t>
            </a:r>
          </a:p>
          <a:p>
            <a:pPr algn="ctr">
              <a:buNone/>
            </a:pPr>
            <a:r>
              <a:rPr lang="ar-MA" sz="2400" b="1" dirty="0" err="1" smtClean="0"/>
              <a:t>+</a:t>
            </a:r>
            <a:endParaRPr lang="ar-MA" sz="2400" b="1" dirty="0" smtClean="0"/>
          </a:p>
          <a:p>
            <a:pPr algn="ctr">
              <a:buNone/>
            </a:pPr>
            <a:r>
              <a:rPr lang="ar-MA" sz="2400" b="1" dirty="0" smtClean="0"/>
              <a:t>    المعلومات المقدمة من طرف المنظمات المتخصصة والمرتبطة بالأمم المتحدة </a:t>
            </a:r>
          </a:p>
          <a:p>
            <a:pPr algn="ctr">
              <a:buNone/>
            </a:pPr>
            <a:endParaRPr lang="ar-MA" sz="2400" b="1" dirty="0" smtClean="0"/>
          </a:p>
          <a:p>
            <a:pPr algn="ctr">
              <a:buNone/>
            </a:pPr>
            <a:r>
              <a:rPr lang="ar-MA" sz="2400" b="1" dirty="0" smtClean="0"/>
              <a:t>الدراسة من طرف م ا ق </a:t>
            </a:r>
            <a:r>
              <a:rPr lang="ar-MA" sz="2400" b="1" dirty="0" err="1" smtClean="0"/>
              <a:t>ج </a:t>
            </a:r>
            <a:r>
              <a:rPr lang="ar-MA" sz="2400" b="1" dirty="0" smtClean="0"/>
              <a:t>+ اللجنة المعنية بحقوق الانسان       الجمعية العامة</a:t>
            </a:r>
            <a:endParaRPr lang="fr-FR" sz="2400" b="1" dirty="0"/>
          </a:p>
        </p:txBody>
      </p:sp>
      <p:sp>
        <p:nvSpPr>
          <p:cNvPr id="4" name="Flèche vers le bas 3"/>
          <p:cNvSpPr/>
          <p:nvPr/>
        </p:nvSpPr>
        <p:spPr>
          <a:xfrm>
            <a:off x="4067944" y="3356992"/>
            <a:ext cx="504056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avec flèche vers le bas 4"/>
          <p:cNvSpPr/>
          <p:nvPr/>
        </p:nvSpPr>
        <p:spPr>
          <a:xfrm>
            <a:off x="3131840" y="5229200"/>
            <a:ext cx="2664296" cy="21602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gauche 6"/>
          <p:cNvSpPr/>
          <p:nvPr/>
        </p:nvSpPr>
        <p:spPr>
          <a:xfrm>
            <a:off x="1619672" y="5805264"/>
            <a:ext cx="360040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b="1" dirty="0" err="1" smtClean="0"/>
              <a:t>4 </a:t>
            </a:r>
            <a:r>
              <a:rPr lang="ar-MA" b="1" dirty="0" smtClean="0"/>
              <a:t>– البروتوكولين الاختياريين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algn="r">
              <a:buNone/>
            </a:pPr>
            <a:endParaRPr lang="ar-MA" dirty="0" smtClean="0"/>
          </a:p>
          <a:p>
            <a:pPr algn="r">
              <a:buNone/>
            </a:pPr>
            <a:endParaRPr lang="ar-MA" dirty="0" smtClean="0"/>
          </a:p>
          <a:p>
            <a:pPr algn="r">
              <a:buNone/>
            </a:pPr>
            <a:r>
              <a:rPr lang="ar-MA" sz="2800" b="1" dirty="0" smtClean="0"/>
              <a:t>        البروتوكول الاختياري الأول      البروتوكول الاختياري الثاني </a:t>
            </a:r>
          </a:p>
          <a:p>
            <a:pPr algn="r">
              <a:buNone/>
            </a:pPr>
            <a:r>
              <a:rPr lang="ar-MA" sz="2800" dirty="0" smtClean="0"/>
              <a:t>         </a:t>
            </a:r>
            <a:r>
              <a:rPr lang="ar-MA" sz="2800" dirty="0" err="1" smtClean="0"/>
              <a:t>23 </a:t>
            </a:r>
            <a:r>
              <a:rPr lang="ar-MA" sz="2800" dirty="0" smtClean="0"/>
              <a:t>/ </a:t>
            </a:r>
            <a:r>
              <a:rPr lang="ar-MA" sz="2800" dirty="0" err="1" smtClean="0"/>
              <a:t>03 </a:t>
            </a:r>
            <a:r>
              <a:rPr lang="ar-MA" sz="2800" dirty="0" smtClean="0"/>
              <a:t>/ 1976                     </a:t>
            </a:r>
            <a:r>
              <a:rPr lang="ar-MA" sz="2800" dirty="0" err="1" smtClean="0"/>
              <a:t>11  </a:t>
            </a:r>
            <a:r>
              <a:rPr lang="ar-MA" sz="2800" dirty="0" smtClean="0"/>
              <a:t>/ </a:t>
            </a:r>
            <a:r>
              <a:rPr lang="ar-MA" sz="2800" dirty="0" err="1" smtClean="0"/>
              <a:t>07 </a:t>
            </a:r>
            <a:r>
              <a:rPr lang="ar-MA" sz="2800" dirty="0" smtClean="0"/>
              <a:t>/ 1991  </a:t>
            </a:r>
          </a:p>
          <a:p>
            <a:pPr algn="r">
              <a:buNone/>
            </a:pPr>
            <a:r>
              <a:rPr lang="ar-MA" sz="2800" dirty="0" smtClean="0"/>
              <a:t>            </a:t>
            </a:r>
            <a:r>
              <a:rPr lang="ar-MA" sz="2800" dirty="0" err="1" smtClean="0"/>
              <a:t>=                                                    =</a:t>
            </a:r>
            <a:endParaRPr lang="ar-MA" sz="2800" dirty="0" smtClean="0"/>
          </a:p>
          <a:p>
            <a:pPr algn="r">
              <a:buNone/>
            </a:pPr>
            <a:r>
              <a:rPr lang="ar-MA" sz="2400" b="1" dirty="0" smtClean="0"/>
              <a:t>             تقديم شكاوى من طرف الأفراد                     إلغاء عقوبة الاعدام </a:t>
            </a:r>
          </a:p>
          <a:p>
            <a:pPr algn="r">
              <a:buNone/>
            </a:pPr>
            <a:r>
              <a:rPr lang="ar-MA" sz="2400" b="1" dirty="0" smtClean="0"/>
              <a:t>             ضحايا انتهاك حقوق الإنسان</a:t>
            </a:r>
          </a:p>
          <a:p>
            <a:pPr algn="r">
              <a:buNone/>
            </a:pPr>
            <a:r>
              <a:rPr lang="ar-MA" sz="2400" b="1" dirty="0" smtClean="0"/>
              <a:t>             الى اللجنة المعنية بحقوق الإنسان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644008" y="1052736"/>
            <a:ext cx="2952328" cy="15407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>
            <a:off x="1475656" y="1052736"/>
            <a:ext cx="3168352" cy="1252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b="1" dirty="0" err="1" smtClean="0">
                <a:solidFill>
                  <a:srgbClr val="FF0000"/>
                </a:solidFill>
              </a:rPr>
              <a:t>ثالثا </a:t>
            </a:r>
            <a:r>
              <a:rPr lang="ar-MA" b="1" dirty="0" smtClean="0">
                <a:solidFill>
                  <a:srgbClr val="FF0000"/>
                </a:solidFill>
              </a:rPr>
              <a:t>: حقوق الإنسان والواقع المعيش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/>
          <a:lstStyle/>
          <a:p>
            <a:pPr algn="r">
              <a:buNone/>
            </a:pPr>
            <a:endParaRPr lang="ar-MA" b="1" dirty="0" smtClean="0"/>
          </a:p>
          <a:p>
            <a:pPr>
              <a:buNone/>
            </a:pPr>
            <a:endParaRPr lang="ar-MA" b="1" dirty="0" smtClean="0"/>
          </a:p>
          <a:p>
            <a:pPr>
              <a:buNone/>
            </a:pPr>
            <a:r>
              <a:rPr lang="ar-MA" b="1" dirty="0" err="1" smtClean="0"/>
              <a:t>1 </a:t>
            </a:r>
            <a:r>
              <a:rPr lang="ar-MA" b="1" dirty="0" smtClean="0"/>
              <a:t>– على المستوى الدولي    </a:t>
            </a:r>
            <a:r>
              <a:rPr lang="ar-MA" b="1" dirty="0" err="1" smtClean="0"/>
              <a:t>2 </a:t>
            </a:r>
            <a:r>
              <a:rPr lang="ar-MA" b="1" dirty="0" smtClean="0"/>
              <a:t>– على المستوى الوطني</a:t>
            </a:r>
          </a:p>
          <a:p>
            <a:pPr algn="r">
              <a:buNone/>
            </a:pPr>
            <a:endParaRPr lang="ar-MA" b="1" dirty="0" smtClean="0"/>
          </a:p>
          <a:p>
            <a:pPr algn="r">
              <a:buNone/>
            </a:pPr>
            <a:r>
              <a:rPr lang="ar-MA" dirty="0" smtClean="0"/>
              <a:t>       </a:t>
            </a:r>
            <a:r>
              <a:rPr lang="ar-MA" sz="2000" b="1" dirty="0" smtClean="0"/>
              <a:t>{ نموذج القرار الدولي </a:t>
            </a:r>
            <a:r>
              <a:rPr lang="ar-MA" sz="2000" b="1" dirty="0" err="1" smtClean="0"/>
              <a:t>1373 }                  </a:t>
            </a:r>
            <a:r>
              <a:rPr lang="ar-MA" sz="2000" b="1" dirty="0" smtClean="0"/>
              <a:t>{ نموذج قانون مكافحة الارهاب </a:t>
            </a:r>
            <a:r>
              <a:rPr lang="ar-MA" sz="2000" b="1" dirty="0" err="1" smtClean="0"/>
              <a:t>0303 }</a:t>
            </a:r>
            <a:endParaRPr lang="fr-FR" sz="2000" b="1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499992" y="1124744"/>
            <a:ext cx="2520280" cy="1252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>
            <a:off x="1547664" y="1124744"/>
            <a:ext cx="2952328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èche vers le bas 7"/>
          <p:cNvSpPr/>
          <p:nvPr/>
        </p:nvSpPr>
        <p:spPr>
          <a:xfrm>
            <a:off x="5868144" y="3212976"/>
            <a:ext cx="72008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1691680" y="3212976"/>
            <a:ext cx="64807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MA" dirty="0" smtClean="0"/>
          </a:p>
          <a:p>
            <a:pPr>
              <a:buNone/>
            </a:pPr>
            <a:endParaRPr lang="ar-MA" dirty="0" smtClean="0"/>
          </a:p>
          <a:p>
            <a:pPr>
              <a:buNone/>
            </a:pPr>
            <a:r>
              <a:rPr lang="ar-MA" sz="7200" b="1" smtClean="0"/>
              <a:t>أتمنى لكم التوفيق      </a:t>
            </a:r>
            <a:endParaRPr lang="fr-FR" sz="7200" b="1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MA" b="1" dirty="0" err="1" smtClean="0">
                <a:solidFill>
                  <a:srgbClr val="FF0000"/>
                </a:solidFill>
              </a:rPr>
              <a:t>تقديم </a:t>
            </a:r>
            <a:r>
              <a:rPr lang="ar-MA" b="1" dirty="0" smtClean="0">
                <a:solidFill>
                  <a:srgbClr val="FF0000"/>
                </a:solidFill>
              </a:rPr>
              <a:t>:الحماية الدوليى لحقوق الإنسان</a:t>
            </a:r>
            <a:br>
              <a:rPr lang="ar-MA" b="1" dirty="0" smtClean="0">
                <a:solidFill>
                  <a:srgbClr val="FF0000"/>
                </a:solidFill>
              </a:rPr>
            </a:br>
            <a:r>
              <a:rPr lang="ar-MA" b="1" dirty="0" smtClean="0">
                <a:solidFill>
                  <a:srgbClr val="FF0000"/>
                </a:solidFill>
              </a:rPr>
              <a:t>{ الأسس </a:t>
            </a:r>
            <a:r>
              <a:rPr lang="ar-MA" b="1" dirty="0" err="1" smtClean="0">
                <a:solidFill>
                  <a:srgbClr val="FF0000"/>
                </a:solidFill>
              </a:rPr>
              <a:t>والمنطلقات }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MA" b="1" dirty="0" err="1" smtClean="0"/>
              <a:t>الفكرالفلسفي</a:t>
            </a:r>
            <a:r>
              <a:rPr lang="ar-MA" b="1" dirty="0" smtClean="0"/>
              <a:t> الغربي </a:t>
            </a:r>
          </a:p>
          <a:p>
            <a:pPr algn="ctr">
              <a:buNone/>
            </a:pPr>
            <a:endParaRPr lang="ar-MA" b="1" dirty="0" smtClean="0"/>
          </a:p>
          <a:p>
            <a:pPr algn="ctr">
              <a:buNone/>
            </a:pPr>
            <a:r>
              <a:rPr lang="ar-MA" b="1" dirty="0" smtClean="0"/>
              <a:t>التجسيد السياسي لحقوق الإنسان</a:t>
            </a:r>
          </a:p>
          <a:p>
            <a:pPr algn="ctr">
              <a:buNone/>
            </a:pPr>
            <a:r>
              <a:rPr lang="ar-MA" b="1" dirty="0" smtClean="0"/>
              <a:t> </a:t>
            </a:r>
          </a:p>
          <a:p>
            <a:pPr algn="ctr">
              <a:buNone/>
            </a:pPr>
            <a:endParaRPr lang="ar-MA" b="1" dirty="0" smtClean="0"/>
          </a:p>
          <a:p>
            <a:pPr algn="ctr">
              <a:buNone/>
            </a:pPr>
            <a:endParaRPr lang="ar-MA" b="1" dirty="0" smtClean="0"/>
          </a:p>
          <a:p>
            <a:pPr algn="ctr">
              <a:buNone/>
            </a:pPr>
            <a:r>
              <a:rPr lang="ar-MA" b="1" dirty="0" smtClean="0"/>
              <a:t>رؤية جديدة للماركسية  </a:t>
            </a:r>
            <a:endParaRPr lang="fr-FR" b="1" dirty="0"/>
          </a:p>
        </p:txBody>
      </p:sp>
      <p:sp>
        <p:nvSpPr>
          <p:cNvPr id="4" name="Ruban courbé vers le bas 3"/>
          <p:cNvSpPr/>
          <p:nvPr/>
        </p:nvSpPr>
        <p:spPr>
          <a:xfrm>
            <a:off x="2123728" y="3933056"/>
            <a:ext cx="5256584" cy="360040"/>
          </a:xfrm>
          <a:prstGeom prst="ellipse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vers le bas 4"/>
          <p:cNvSpPr/>
          <p:nvPr/>
        </p:nvSpPr>
        <p:spPr>
          <a:xfrm>
            <a:off x="4499992" y="4293096"/>
            <a:ext cx="360040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e bas 5"/>
          <p:cNvSpPr/>
          <p:nvPr/>
        </p:nvSpPr>
        <p:spPr>
          <a:xfrm>
            <a:off x="4283968" y="2204864"/>
            <a:ext cx="64807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MA" b="1" dirty="0" smtClean="0"/>
              <a:t>موقف الماركسية من الاعلانات الحقوقية السابقة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r">
              <a:buNone/>
            </a:pPr>
            <a:r>
              <a:rPr lang="ar-MA" dirty="0" smtClean="0"/>
              <a:t>- التحرر السياسي الذي نادت </a:t>
            </a:r>
            <a:r>
              <a:rPr lang="ar-MA" dirty="0" err="1" smtClean="0"/>
              <a:t>به</a:t>
            </a:r>
            <a:r>
              <a:rPr lang="ar-MA" dirty="0" smtClean="0"/>
              <a:t> الاعلانات </a:t>
            </a:r>
            <a:r>
              <a:rPr lang="ar-MA" dirty="0" err="1" smtClean="0"/>
              <a:t>الانجليزية </a:t>
            </a:r>
            <a:r>
              <a:rPr lang="ar-MA" dirty="0" smtClean="0"/>
              <a:t>، الامريكية وإعلان حقوق الانسان والمواطن </a:t>
            </a:r>
            <a:r>
              <a:rPr lang="ar-MA" dirty="0" err="1" smtClean="0"/>
              <a:t>الفرنسي </a:t>
            </a:r>
            <a:r>
              <a:rPr lang="ar-MA" dirty="0" smtClean="0"/>
              <a:t>، مجرد وهم أرادت </a:t>
            </a:r>
            <a:r>
              <a:rPr lang="ar-MA" dirty="0" err="1" smtClean="0"/>
              <a:t>به</a:t>
            </a:r>
            <a:r>
              <a:rPr lang="ar-MA" dirty="0" smtClean="0"/>
              <a:t> الطبقة البورجوازية تكريس </a:t>
            </a:r>
            <a:r>
              <a:rPr lang="ar-MA" dirty="0" err="1" smtClean="0"/>
              <a:t>هميمنها</a:t>
            </a:r>
            <a:r>
              <a:rPr lang="ar-MA" dirty="0" smtClean="0"/>
              <a:t> وتسخير الطبقة العمالية لخدمتها بكل أريحية</a:t>
            </a:r>
          </a:p>
          <a:p>
            <a:pPr algn="r">
              <a:buNone/>
            </a:pPr>
            <a:r>
              <a:rPr lang="ar-MA" dirty="0" smtClean="0"/>
              <a:t>- الاعلانات السابقة تتضمن حقوقا </a:t>
            </a:r>
            <a:r>
              <a:rPr lang="ar-MA" dirty="0" err="1" smtClean="0"/>
              <a:t>مزيفة :</a:t>
            </a:r>
            <a:endParaRPr lang="ar-MA" dirty="0" smtClean="0"/>
          </a:p>
          <a:p>
            <a:pPr algn="r">
              <a:buNone/>
            </a:pPr>
            <a:r>
              <a:rPr lang="ar-MA" u="sng" dirty="0" err="1" smtClean="0"/>
              <a:t>الحرية </a:t>
            </a:r>
            <a:r>
              <a:rPr lang="ar-MA" u="sng" dirty="0" smtClean="0"/>
              <a:t>: </a:t>
            </a:r>
            <a:r>
              <a:rPr lang="ar-MA" dirty="0" smtClean="0"/>
              <a:t>تكريس لأنانية  </a:t>
            </a:r>
            <a:r>
              <a:rPr lang="ar-MA" dirty="0" err="1" smtClean="0"/>
              <a:t>البورجوازين</a:t>
            </a:r>
            <a:r>
              <a:rPr lang="ar-MA" dirty="0" smtClean="0"/>
              <a:t> وانعزالهم عن بقية أفراد الشعب </a:t>
            </a:r>
          </a:p>
          <a:p>
            <a:pPr algn="r">
              <a:buNone/>
            </a:pPr>
            <a:r>
              <a:rPr lang="ar-MA" u="sng" dirty="0" err="1" smtClean="0"/>
              <a:t>الملكية </a:t>
            </a:r>
            <a:r>
              <a:rPr lang="ar-MA" u="sng" dirty="0" smtClean="0"/>
              <a:t>: </a:t>
            </a:r>
            <a:r>
              <a:rPr lang="ar-MA" dirty="0" smtClean="0"/>
              <a:t>تسمح للبورجوازيين بالتملك دون </a:t>
            </a:r>
            <a:r>
              <a:rPr lang="ar-MA" dirty="0" err="1" smtClean="0"/>
              <a:t>حدود </a:t>
            </a:r>
            <a:r>
              <a:rPr lang="ar-MA" dirty="0" smtClean="0"/>
              <a:t>، وذلك على حساب بقية أفراد الشعب</a:t>
            </a:r>
          </a:p>
          <a:p>
            <a:pPr algn="r">
              <a:buNone/>
            </a:pPr>
            <a:r>
              <a:rPr lang="ar-MA" u="sng" dirty="0" err="1" smtClean="0"/>
              <a:t>المساواة </a:t>
            </a:r>
            <a:r>
              <a:rPr lang="ar-MA" u="sng" dirty="0" smtClean="0"/>
              <a:t>: </a:t>
            </a:r>
            <a:r>
              <a:rPr lang="ar-MA" dirty="0" smtClean="0"/>
              <a:t>وسيلة لإلغاء كل الامتيازات التي كان يتمتع </a:t>
            </a:r>
            <a:r>
              <a:rPr lang="ar-MA" dirty="0" err="1" smtClean="0"/>
              <a:t>بها</a:t>
            </a:r>
            <a:r>
              <a:rPr lang="ar-MA" dirty="0" smtClean="0"/>
              <a:t> كبار </a:t>
            </a:r>
          </a:p>
          <a:p>
            <a:pPr algn="r">
              <a:buNone/>
            </a:pPr>
            <a:r>
              <a:rPr lang="ar-MA" dirty="0" smtClean="0"/>
              <a:t>الفلاحين </a:t>
            </a:r>
            <a:r>
              <a:rPr lang="ar-MA" dirty="0" err="1" smtClean="0"/>
              <a:t>الكنيسة </a:t>
            </a:r>
            <a:r>
              <a:rPr lang="ar-MA" dirty="0" smtClean="0"/>
              <a:t>، وتحويلها لمصلحة البورجوازيين</a:t>
            </a:r>
          </a:p>
          <a:p>
            <a:pPr algn="r">
              <a:buNone/>
            </a:pPr>
            <a:r>
              <a:rPr lang="ar-MA" u="sng" dirty="0" err="1" smtClean="0"/>
              <a:t>الأمن</a:t>
            </a:r>
            <a:r>
              <a:rPr lang="ar-MA" dirty="0" err="1" smtClean="0"/>
              <a:t> </a:t>
            </a:r>
            <a:r>
              <a:rPr lang="ar-MA" dirty="0" smtClean="0"/>
              <a:t>: وسيلة لتبرر وجود الشرطة  لحماية ثروات البورجوازيين</a:t>
            </a:r>
          </a:p>
          <a:p>
            <a:pPr algn="r">
              <a:buNone/>
            </a:pPr>
            <a:endParaRPr lang="ar-MA" dirty="0" smtClean="0"/>
          </a:p>
          <a:p>
            <a:pPr algn="r">
              <a:buNone/>
            </a:pPr>
            <a:r>
              <a:rPr lang="ar-MA" dirty="0" smtClean="0"/>
              <a:t>- </a:t>
            </a:r>
            <a:r>
              <a:rPr lang="ar-MA" dirty="0" err="1" smtClean="0"/>
              <a:t>الحل :  .</a:t>
            </a:r>
            <a:r>
              <a:rPr lang="ar-MA" dirty="0" smtClean="0"/>
              <a:t> نزع وسائل الانتاج من البورجوازيين من طرف الطبقة </a:t>
            </a:r>
            <a:r>
              <a:rPr lang="ar-MA" dirty="0" err="1" smtClean="0"/>
              <a:t>البروليتاريا</a:t>
            </a:r>
            <a:r>
              <a:rPr lang="ar-MA" dirty="0" smtClean="0"/>
              <a:t> { مرحلة </a:t>
            </a:r>
            <a:r>
              <a:rPr lang="ar-MA" dirty="0" err="1" smtClean="0"/>
              <a:t>الاشتراكية }</a:t>
            </a:r>
            <a:endParaRPr lang="ar-MA" dirty="0" smtClean="0"/>
          </a:p>
          <a:p>
            <a:pPr algn="r">
              <a:buNone/>
            </a:pPr>
            <a:r>
              <a:rPr lang="ar-MA" dirty="0" smtClean="0"/>
              <a:t>             العيش في ظل مجتمع بدون تناقضات ولا طبقات ولا سلطة أو </a:t>
            </a:r>
            <a:r>
              <a:rPr lang="ar-MA" dirty="0" err="1" smtClean="0"/>
              <a:t>دولة </a:t>
            </a:r>
            <a:r>
              <a:rPr lang="ar-MA" dirty="0" smtClean="0"/>
              <a:t>{ مرحلة </a:t>
            </a:r>
            <a:r>
              <a:rPr lang="ar-MA" dirty="0" err="1" smtClean="0"/>
              <a:t>الشيوعية }</a:t>
            </a:r>
            <a:r>
              <a:rPr lang="ar-MA" dirty="0" smtClean="0"/>
              <a:t> </a:t>
            </a:r>
          </a:p>
          <a:p>
            <a:pPr algn="r">
              <a:buNone/>
            </a:pPr>
            <a:r>
              <a:rPr lang="ar-MA" dirty="0" smtClean="0"/>
              <a:t>             </a:t>
            </a:r>
          </a:p>
          <a:p>
            <a:pPr algn="r">
              <a:buNone/>
            </a:pPr>
            <a:r>
              <a:rPr lang="ar-MA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ar-MA" b="1" dirty="0" smtClean="0">
                <a:solidFill>
                  <a:srgbClr val="FF0000"/>
                </a:solidFill>
              </a:rPr>
              <a:t>    </a:t>
            </a:r>
            <a:r>
              <a:rPr lang="ar-MA" b="1" dirty="0" err="1" smtClean="0">
                <a:solidFill>
                  <a:srgbClr val="FF0000"/>
                </a:solidFill>
              </a:rPr>
              <a:t>أولا </a:t>
            </a:r>
            <a:r>
              <a:rPr lang="ar-MA" b="1" dirty="0" smtClean="0">
                <a:solidFill>
                  <a:srgbClr val="FF0000"/>
                </a:solidFill>
              </a:rPr>
              <a:t>: تراجع الاهتمام بحقوق الانسان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2268760" y="1196752"/>
            <a:ext cx="11412760" cy="4958011"/>
          </a:xfrm>
        </p:spPr>
        <p:txBody>
          <a:bodyPr/>
          <a:lstStyle/>
          <a:p>
            <a:pPr algn="r">
              <a:buNone/>
            </a:pPr>
            <a:endParaRPr lang="ar-MA" dirty="0" smtClean="0"/>
          </a:p>
          <a:p>
            <a:pPr algn="r">
              <a:buNone/>
            </a:pPr>
            <a:endParaRPr lang="ar-MA" dirty="0" smtClean="0"/>
          </a:p>
          <a:p>
            <a:pPr algn="r">
              <a:buNone/>
            </a:pPr>
            <a:r>
              <a:rPr lang="ar-MA" sz="1800" b="1" dirty="0" smtClean="0"/>
              <a:t>                      أثناء الثورة الفرنسية             في خضم الثورة الصناعية                   مرحلة الاستعمار الأوروبي</a:t>
            </a:r>
          </a:p>
          <a:p>
            <a:pPr algn="r">
              <a:buNone/>
            </a:pPr>
            <a:endParaRPr lang="ar-MA" sz="1800" b="1" dirty="0" smtClean="0"/>
          </a:p>
          <a:p>
            <a:pPr algn="r">
              <a:buNone/>
            </a:pPr>
            <a:endParaRPr lang="ar-MA" sz="1800" b="1" dirty="0" smtClean="0"/>
          </a:p>
          <a:p>
            <a:pPr algn="r">
              <a:buNone/>
            </a:pPr>
            <a:endParaRPr lang="ar-MA" sz="1800" b="1" dirty="0" smtClean="0"/>
          </a:p>
          <a:p>
            <a:pPr algn="r">
              <a:buNone/>
            </a:pPr>
            <a:endParaRPr lang="ar-MA" sz="2400" b="1" dirty="0" smtClean="0"/>
          </a:p>
          <a:p>
            <a:pPr algn="r">
              <a:buNone/>
            </a:pPr>
            <a:r>
              <a:rPr lang="ar-MA" sz="2400" b="1" dirty="0" smtClean="0"/>
              <a:t>                                </a:t>
            </a:r>
            <a:endParaRPr lang="fr-FR" sz="2400" b="1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499992" y="980728"/>
            <a:ext cx="2808312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499992" y="980728"/>
            <a:ext cx="648072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>
            <a:off x="971600" y="980728"/>
            <a:ext cx="3528392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b="1" dirty="0" smtClean="0">
                <a:solidFill>
                  <a:srgbClr val="FF0000"/>
                </a:solidFill>
              </a:rPr>
              <a:t>ثانيا: تدويل حقوق الإنسان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ar-MA" b="1" dirty="0" smtClean="0"/>
          </a:p>
          <a:p>
            <a:pPr algn="ctr">
              <a:buNone/>
            </a:pPr>
            <a:r>
              <a:rPr lang="ar-MA" sz="4400" b="1" dirty="0" err="1" smtClean="0"/>
              <a:t>أ </a:t>
            </a:r>
            <a:r>
              <a:rPr lang="ar-MA" sz="4400" b="1" dirty="0" smtClean="0"/>
              <a:t>– الارهاصات الأولى لعملية </a:t>
            </a:r>
            <a:r>
              <a:rPr lang="ar-MA" sz="4400" b="1" dirty="0" err="1" smtClean="0"/>
              <a:t>التدويل :</a:t>
            </a:r>
            <a:endParaRPr lang="ar-MA" sz="4400" b="1" dirty="0" smtClean="0"/>
          </a:p>
          <a:p>
            <a:pPr algn="ctr">
              <a:buNone/>
            </a:pPr>
            <a:endParaRPr lang="ar-MA" sz="2400" b="1" dirty="0" smtClean="0"/>
          </a:p>
          <a:p>
            <a:pPr algn="ctr">
              <a:buNone/>
            </a:pPr>
            <a:endParaRPr lang="ar-MA" sz="2400" b="1" dirty="0" smtClean="0"/>
          </a:p>
          <a:p>
            <a:pPr algn="ctr">
              <a:buNone/>
            </a:pPr>
            <a:endParaRPr lang="ar-MA" sz="2400" b="1" dirty="0" smtClean="0"/>
          </a:p>
          <a:p>
            <a:pPr algn="r">
              <a:buNone/>
            </a:pPr>
            <a:r>
              <a:rPr lang="ar-MA" sz="2400" b="1" dirty="0" smtClean="0"/>
              <a:t>          مرحلة ما قبل ح ع 1      مرحلة عصبة الامم        مرحلة الأمم المتحدة   </a:t>
            </a:r>
          </a:p>
          <a:p>
            <a:pPr algn="r">
              <a:buNone/>
            </a:pPr>
            <a:endParaRPr lang="ar-MA" sz="2400" b="1" dirty="0" smtClean="0"/>
          </a:p>
          <a:p>
            <a:pPr algn="r">
              <a:buNone/>
            </a:pPr>
            <a:r>
              <a:rPr lang="ar-MA" sz="2400" b="1" dirty="0" smtClean="0"/>
              <a:t>                             </a:t>
            </a:r>
          </a:p>
          <a:p>
            <a:pPr algn="r">
              <a:buNone/>
            </a:pPr>
            <a:r>
              <a:rPr lang="ar-MA" sz="2400" b="1" dirty="0" smtClean="0"/>
              <a:t>                              الشرعة الدولية لحقوق </a:t>
            </a:r>
            <a:r>
              <a:rPr lang="ar-MA" sz="2400" b="1" dirty="0" err="1" smtClean="0"/>
              <a:t>الإنسان  ؟</a:t>
            </a:r>
            <a:r>
              <a:rPr lang="ar-MA" sz="2400" b="1" dirty="0" smtClean="0"/>
              <a:t>        </a:t>
            </a:r>
            <a:endParaRPr lang="fr-FR" sz="2400" b="1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644008" y="2924944"/>
            <a:ext cx="2952328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>
            <a:off x="4572000" y="2924944"/>
            <a:ext cx="72008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1907704" y="2924944"/>
            <a:ext cx="2736304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uban courbé vers le bas 10"/>
          <p:cNvSpPr/>
          <p:nvPr/>
        </p:nvSpPr>
        <p:spPr>
          <a:xfrm>
            <a:off x="827584" y="4797152"/>
            <a:ext cx="7128792" cy="288032"/>
          </a:xfrm>
          <a:prstGeom prst="ellipse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>
            <a:off x="4644008" y="5013176"/>
            <a:ext cx="36004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MA" b="1" dirty="0" smtClean="0"/>
              <a:t> </a:t>
            </a:r>
            <a:r>
              <a:rPr lang="ar-MA" b="1" dirty="0" err="1" smtClean="0"/>
              <a:t>ب </a:t>
            </a:r>
            <a:r>
              <a:rPr lang="ar-MA" b="1" dirty="0" smtClean="0"/>
              <a:t>– الشرعة الدولية لحقوق الإنسان</a:t>
            </a:r>
            <a:br>
              <a:rPr lang="ar-MA" b="1" dirty="0" smtClean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396552" y="1628800"/>
            <a:ext cx="8626152" cy="4525963"/>
          </a:xfrm>
        </p:spPr>
        <p:txBody>
          <a:bodyPr>
            <a:normAutofit fontScale="92500" lnSpcReduction="10000"/>
          </a:bodyPr>
          <a:lstStyle/>
          <a:p>
            <a:endParaRPr lang="ar-MA" dirty="0" smtClean="0"/>
          </a:p>
          <a:p>
            <a:pPr algn="ctr">
              <a:buNone/>
            </a:pPr>
            <a:r>
              <a:rPr lang="ar-MA" b="1" dirty="0" err="1" smtClean="0"/>
              <a:t>1 </a:t>
            </a:r>
            <a:r>
              <a:rPr lang="ar-MA" b="1" dirty="0" smtClean="0"/>
              <a:t>– الإعلان العالمي لحقوق الانسان                          </a:t>
            </a:r>
          </a:p>
          <a:p>
            <a:pPr algn="ctr">
              <a:buNone/>
            </a:pPr>
            <a:r>
              <a:rPr lang="ar-MA" b="1" dirty="0" smtClean="0"/>
              <a:t>                        </a:t>
            </a:r>
          </a:p>
          <a:p>
            <a:pPr algn="r">
              <a:buNone/>
            </a:pPr>
            <a:r>
              <a:rPr lang="ar-MA" b="1" dirty="0" smtClean="0"/>
              <a:t>      </a:t>
            </a:r>
            <a:r>
              <a:rPr lang="ar-MA" b="1" dirty="0" err="1" smtClean="0"/>
              <a:t>2 </a:t>
            </a:r>
            <a:r>
              <a:rPr lang="ar-MA" b="1" dirty="0" smtClean="0"/>
              <a:t>- العهد الدولي للحقوق المدنية والسياسية                                 </a:t>
            </a:r>
          </a:p>
          <a:p>
            <a:pPr algn="ctr">
              <a:buNone/>
            </a:pPr>
            <a:r>
              <a:rPr lang="ar-MA" b="1" dirty="0" smtClean="0"/>
              <a:t> </a:t>
            </a:r>
          </a:p>
          <a:p>
            <a:pPr algn="ctr">
              <a:buNone/>
            </a:pPr>
            <a:r>
              <a:rPr lang="ar-MA" b="1" dirty="0" err="1" smtClean="0"/>
              <a:t>3 </a:t>
            </a:r>
            <a:r>
              <a:rPr lang="ar-MA" b="1" dirty="0" smtClean="0"/>
              <a:t>– العهد الدولي للحقوق </a:t>
            </a:r>
            <a:r>
              <a:rPr lang="ar-MA" b="1" dirty="0" err="1" smtClean="0"/>
              <a:t>الاقتصادية </a:t>
            </a:r>
            <a:r>
              <a:rPr lang="ar-MA" b="1" dirty="0" smtClean="0"/>
              <a:t>، الاجتماعية والثقافية</a:t>
            </a:r>
          </a:p>
          <a:p>
            <a:pPr algn="ctr">
              <a:buNone/>
            </a:pPr>
            <a:endParaRPr lang="ar-MA" b="1" dirty="0" smtClean="0"/>
          </a:p>
          <a:p>
            <a:pPr algn="ctr">
              <a:buNone/>
            </a:pPr>
            <a:r>
              <a:rPr lang="ar-MA" b="1" dirty="0" smtClean="0"/>
              <a:t> </a:t>
            </a:r>
            <a:r>
              <a:rPr lang="ar-MA" b="1" dirty="0" err="1" smtClean="0"/>
              <a:t>4 </a:t>
            </a:r>
            <a:r>
              <a:rPr lang="ar-MA" b="1" dirty="0" smtClean="0"/>
              <a:t>– البروتوكولين الاختياريين لسنتي 1976 </a:t>
            </a:r>
            <a:r>
              <a:rPr lang="ar-MA" b="1" dirty="0" err="1" smtClean="0"/>
              <a:t>و1991</a:t>
            </a:r>
            <a:r>
              <a:rPr lang="ar-MA" dirty="0" smtClean="0"/>
              <a:t>       </a:t>
            </a:r>
            <a:endParaRPr lang="fr-F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MA" b="1" dirty="0" err="1" smtClean="0">
                <a:solidFill>
                  <a:schemeClr val="tx2"/>
                </a:solidFill>
              </a:rPr>
              <a:t>1</a:t>
            </a:r>
            <a:r>
              <a:rPr lang="ar-MA" b="1" dirty="0" err="1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ar-MA" b="1" dirty="0" smtClean="0">
                <a:solidFill>
                  <a:schemeClr val="bg2">
                    <a:lumMod val="25000"/>
                  </a:schemeClr>
                </a:solidFill>
              </a:rPr>
              <a:t>– </a:t>
            </a:r>
            <a:r>
              <a:rPr lang="ar-MA" b="1" dirty="0" smtClean="0">
                <a:solidFill>
                  <a:schemeClr val="tx2"/>
                </a:solidFill>
              </a:rPr>
              <a:t>الإعلان العالمي لحقوق الانسان</a:t>
            </a:r>
            <a:br>
              <a:rPr lang="ar-MA" b="1" dirty="0" smtClean="0">
                <a:solidFill>
                  <a:schemeClr val="tx2"/>
                </a:solidFill>
              </a:rPr>
            </a:br>
            <a:r>
              <a:rPr lang="ar-MA" b="1" dirty="0" err="1" smtClean="0">
                <a:solidFill>
                  <a:schemeClr val="tx2"/>
                </a:solidFill>
              </a:rPr>
              <a:t>10 </a:t>
            </a:r>
            <a:r>
              <a:rPr lang="ar-MA" b="1" dirty="0" smtClean="0">
                <a:solidFill>
                  <a:schemeClr val="tx2"/>
                </a:solidFill>
              </a:rPr>
              <a:t>/ </a:t>
            </a:r>
            <a:r>
              <a:rPr lang="ar-MA" b="1" dirty="0" err="1" smtClean="0">
                <a:solidFill>
                  <a:schemeClr val="tx2"/>
                </a:solidFill>
              </a:rPr>
              <a:t>12 </a:t>
            </a:r>
            <a:r>
              <a:rPr lang="ar-MA" b="1" dirty="0" smtClean="0">
                <a:solidFill>
                  <a:schemeClr val="tx2"/>
                </a:solidFill>
              </a:rPr>
              <a:t>/ 1948 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381947"/>
          </a:xfrm>
        </p:spPr>
        <p:txBody>
          <a:bodyPr>
            <a:normAutofit/>
          </a:bodyPr>
          <a:lstStyle/>
          <a:p>
            <a:pPr>
              <a:buNone/>
            </a:pPr>
            <a:endParaRPr lang="ar-MA" dirty="0" smtClean="0"/>
          </a:p>
          <a:p>
            <a:pPr>
              <a:buNone/>
            </a:pPr>
            <a:r>
              <a:rPr lang="ar-MA" b="1" dirty="0" err="1" smtClean="0"/>
              <a:t>أ </a:t>
            </a:r>
            <a:r>
              <a:rPr lang="ar-MA" b="1" dirty="0" smtClean="0"/>
              <a:t>– مضمون </a:t>
            </a:r>
            <a:r>
              <a:rPr lang="ar-MA" b="1" dirty="0" err="1" smtClean="0"/>
              <a:t>الإعلان :</a:t>
            </a:r>
            <a:r>
              <a:rPr lang="ar-MA" b="1" dirty="0" smtClean="0"/>
              <a:t>                        </a:t>
            </a:r>
          </a:p>
          <a:p>
            <a:pPr algn="r">
              <a:buNone/>
            </a:pPr>
            <a:endParaRPr lang="ar-MA" b="1" dirty="0" smtClean="0"/>
          </a:p>
          <a:p>
            <a:pPr algn="r">
              <a:buNone/>
            </a:pPr>
            <a:endParaRPr lang="ar-MA" b="1" dirty="0" smtClean="0"/>
          </a:p>
          <a:p>
            <a:pPr algn="r">
              <a:buNone/>
            </a:pPr>
            <a:r>
              <a:rPr lang="ar-MA" sz="2400" b="1" dirty="0" smtClean="0"/>
              <a:t>            الديباجة              الحقوق المدنية والسياسية           الحقوق ق ج ث </a:t>
            </a:r>
          </a:p>
          <a:p>
            <a:pPr algn="r">
              <a:buNone/>
            </a:pPr>
            <a:endParaRPr lang="ar-MA" sz="1400" b="1" dirty="0" smtClean="0"/>
          </a:p>
          <a:p>
            <a:pPr algn="r">
              <a:buNone/>
            </a:pPr>
            <a:endParaRPr lang="ar-MA" sz="1400" b="1" dirty="0" smtClean="0"/>
          </a:p>
          <a:p>
            <a:pPr algn="r">
              <a:buNone/>
            </a:pPr>
            <a:endParaRPr lang="ar-MA" sz="2400" b="1" dirty="0" smtClean="0"/>
          </a:p>
          <a:p>
            <a:pPr algn="r">
              <a:buNone/>
            </a:pPr>
            <a:endParaRPr lang="ar-MA" sz="2400" b="1" dirty="0" smtClean="0"/>
          </a:p>
          <a:p>
            <a:pPr algn="r">
              <a:buNone/>
            </a:pPr>
            <a:endParaRPr lang="ar-MA" sz="2400" b="1" dirty="0" smtClean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499992" y="2996952"/>
            <a:ext cx="324036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572000" y="2996952"/>
            <a:ext cx="288032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1907704" y="2996952"/>
            <a:ext cx="2664296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MA" dirty="0" smtClean="0"/>
              <a:t> </a:t>
            </a:r>
            <a:r>
              <a:rPr lang="ar-MA" b="1" dirty="0" err="1" smtClean="0"/>
              <a:t>ب </a:t>
            </a:r>
            <a:r>
              <a:rPr lang="ar-MA" b="1" dirty="0" smtClean="0"/>
              <a:t>– القيمة القانونية للإعلان  </a:t>
            </a:r>
          </a:p>
          <a:p>
            <a:pPr>
              <a:buNone/>
            </a:pPr>
            <a:r>
              <a:rPr lang="ar-MA" b="1" dirty="0" smtClean="0"/>
              <a:t>                </a:t>
            </a:r>
          </a:p>
          <a:p>
            <a:pPr>
              <a:buNone/>
            </a:pPr>
            <a:endParaRPr lang="ar-MA" b="1" dirty="0" smtClean="0"/>
          </a:p>
          <a:p>
            <a:pPr algn="r">
              <a:buNone/>
            </a:pPr>
            <a:r>
              <a:rPr lang="ar-MA" b="1" dirty="0" smtClean="0"/>
              <a:t>        مجرد التزام أدبي                          وثيقة إلزامية </a:t>
            </a:r>
            <a:endParaRPr lang="fr-FR" b="1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499992" y="2132856"/>
            <a:ext cx="3096344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>
            <a:off x="1763688" y="2132856"/>
            <a:ext cx="2736304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7812360" cy="4525963"/>
          </a:xfrm>
        </p:spPr>
        <p:txBody>
          <a:bodyPr/>
          <a:lstStyle/>
          <a:p>
            <a:pPr algn="ctr">
              <a:buNone/>
            </a:pPr>
            <a:r>
              <a:rPr lang="ar-MA" b="1" dirty="0" err="1" smtClean="0"/>
              <a:t>ج </a:t>
            </a:r>
            <a:r>
              <a:rPr lang="ar-MA" b="1" dirty="0" smtClean="0"/>
              <a:t>– الخصائص المميزة للإعلان </a:t>
            </a:r>
          </a:p>
          <a:p>
            <a:pPr algn="ctr">
              <a:buNone/>
            </a:pPr>
            <a:endParaRPr lang="ar-MA" b="1" dirty="0" smtClean="0"/>
          </a:p>
          <a:p>
            <a:pPr algn="ctr">
              <a:buNone/>
            </a:pPr>
            <a:endParaRPr lang="ar-MA" b="1" dirty="0" smtClean="0"/>
          </a:p>
          <a:p>
            <a:pPr algn="r">
              <a:buNone/>
            </a:pPr>
            <a:endParaRPr lang="ar-MA" b="1" dirty="0" smtClean="0"/>
          </a:p>
          <a:p>
            <a:pPr algn="r">
              <a:buNone/>
            </a:pPr>
            <a:r>
              <a:rPr lang="ar-MA" sz="2400" b="1" dirty="0" err="1" smtClean="0"/>
              <a:t>1 </a:t>
            </a:r>
            <a:r>
              <a:rPr lang="ar-MA" sz="2400" b="1" dirty="0" smtClean="0"/>
              <a:t>– الابتعاد عن القضايا المثيرة للجدل      </a:t>
            </a:r>
            <a:r>
              <a:rPr lang="ar-MA" sz="2400" b="1" dirty="0" err="1" smtClean="0"/>
              <a:t>2 </a:t>
            </a:r>
            <a:r>
              <a:rPr lang="ar-MA" sz="2400" b="1" dirty="0" smtClean="0"/>
              <a:t>– طبيعة الاعلان شكلا ومضمونا  </a:t>
            </a:r>
          </a:p>
          <a:p>
            <a:pPr algn="ctr">
              <a:buNone/>
            </a:pPr>
            <a:r>
              <a:rPr lang="ar-MA" b="1" dirty="0" smtClean="0"/>
              <a:t> </a:t>
            </a:r>
            <a:endParaRPr lang="fr-FR" b="1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499992" y="2132856"/>
            <a:ext cx="3168352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>
            <a:off x="1979712" y="2132856"/>
            <a:ext cx="2520280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709</Words>
  <Application>Microsoft Office PowerPoint</Application>
  <PresentationFormat>Affichage à l'écran (4:3)</PresentationFormat>
  <Paragraphs>144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   الحماية الدولية لحقوق الإنسان والواقع الدولي المعيش</vt:lpstr>
      <vt:lpstr>تقديم :الحماية الدوليى لحقوق الإنسان { الأسس والمنطلقات }</vt:lpstr>
      <vt:lpstr>موقف الماركسية من الاعلانات الحقوقية السابقة</vt:lpstr>
      <vt:lpstr>    أولا : تراجع الاهتمام بحقوق الانسان</vt:lpstr>
      <vt:lpstr>ثانيا: تدويل حقوق الإنسان</vt:lpstr>
      <vt:lpstr> ب – الشرعة الدولية لحقوق الإنسان </vt:lpstr>
      <vt:lpstr>1 – الإعلان العالمي لحقوق الانسان 10 / 12 / 1948 </vt:lpstr>
      <vt:lpstr>Présentation PowerPoint</vt:lpstr>
      <vt:lpstr>Présentation PowerPoint</vt:lpstr>
      <vt:lpstr>2 – العهد الدولي للحقوق المدنية والسياسية 23 / 03 / 1976</vt:lpstr>
      <vt:lpstr>Présentation PowerPoint</vt:lpstr>
      <vt:lpstr>Présentation PowerPoint</vt:lpstr>
      <vt:lpstr>3 – العهد الدولي للحقوق الاقتصادية ، الاجتماعية والثقافية  03 / 01 / 1976</vt:lpstr>
      <vt:lpstr>Présentation PowerPoint</vt:lpstr>
      <vt:lpstr>Présentation PowerPoint</vt:lpstr>
      <vt:lpstr>4 – البروتوكولين الاختياريين</vt:lpstr>
      <vt:lpstr>ثالثا : حقوق الإنسان والواقع المعيش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الحماية الدولية لحقوق الإنسان والواقع الدولي المعيش</dc:title>
  <dc:creator>samsung</dc:creator>
  <cp:lastModifiedBy>Utilisateur Windows</cp:lastModifiedBy>
  <cp:revision>109</cp:revision>
  <dcterms:created xsi:type="dcterms:W3CDTF">2020-04-10T19:18:49Z</dcterms:created>
  <dcterms:modified xsi:type="dcterms:W3CDTF">2020-04-20T11:31:13Z</dcterms:modified>
</cp:coreProperties>
</file>